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98" r:id="rId4"/>
    <p:sldId id="308" r:id="rId5"/>
    <p:sldId id="309" r:id="rId6"/>
    <p:sldId id="265" r:id="rId7"/>
    <p:sldId id="311" r:id="rId8"/>
    <p:sldId id="296" r:id="rId9"/>
    <p:sldId id="297" r:id="rId10"/>
    <p:sldId id="295" r:id="rId11"/>
    <p:sldId id="313" r:id="rId12"/>
    <p:sldId id="314" r:id="rId13"/>
    <p:sldId id="315" r:id="rId14"/>
    <p:sldId id="316" r:id="rId15"/>
    <p:sldId id="306" r:id="rId16"/>
    <p:sldId id="318" r:id="rId17"/>
    <p:sldId id="281" r:id="rId18"/>
    <p:sldId id="299" r:id="rId19"/>
    <p:sldId id="300" r:id="rId20"/>
    <p:sldId id="301" r:id="rId21"/>
    <p:sldId id="302" r:id="rId22"/>
    <p:sldId id="317" r:id="rId23"/>
    <p:sldId id="312" r:id="rId24"/>
    <p:sldId id="303" r:id="rId25"/>
    <p:sldId id="305" r:id="rId26"/>
    <p:sldId id="30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C3A7"/>
    <a:srgbClr val="8DE878"/>
    <a:srgbClr val="D8F2E6"/>
    <a:srgbClr val="F8E0D2"/>
    <a:srgbClr val="B7CCA4"/>
    <a:srgbClr val="D2D1A6"/>
    <a:srgbClr val="C8C794"/>
    <a:srgbClr val="BBBA7C"/>
    <a:srgbClr val="F6F6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A6140-4643-DD51-7AAE-84ED349D39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3411C0-984C-6C36-C889-DB4C6B739E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086BC-DC7B-E72A-284F-06AE8F35E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FE12B-4E72-4E2C-9F8E-7CBE4D733B2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B5595-6D3E-AE13-B4E0-53494162A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6028-23C8-06EC-FB99-77CA130F5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B36E9-38CA-48DD-9D67-4D3A8695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73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1EB87-0BE9-A1B9-F56B-E6AAD8BEE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8DDE95-8C9D-677C-BFE5-457361BD9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D494E-8B57-EB57-8E50-CF797AE84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FE12B-4E72-4E2C-9F8E-7CBE4D733B2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91EB0-5808-81F1-1D6B-7691E7F6C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82042-8DA2-E237-0A0C-94EA54D8D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B36E9-38CA-48DD-9D67-4D3A8695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94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674098-E2AF-5FCE-DA2D-35B5A10B6E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A2664E-395F-EC74-DE3D-63AC2C61B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B0FE1-4504-23AA-B6A5-DEE66C99C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FE12B-4E72-4E2C-9F8E-7CBE4D733B2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E14FC-806C-C430-ACC1-3563178C8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2C141-A661-5AD5-9983-CF98E49A3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B36E9-38CA-48DD-9D67-4D3A8695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20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05E40-AD27-71EA-976A-20C73162C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34C2D-14D8-08B5-7BFE-BAD0ADA9E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71AB1-64AA-1AC4-379A-FED931A12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FE12B-4E72-4E2C-9F8E-7CBE4D733B2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783A2-8E16-D6AE-5053-9F2386898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62390-EE69-ED14-51B7-833BD03E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B36E9-38CA-48DD-9D67-4D3A8695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40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9D2A2-262E-3544-9653-00F0E9C71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42E9F-AC94-3E01-6F89-4F25B301E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16B61-8DF5-76C8-CE50-76D981ED6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FE12B-4E72-4E2C-9F8E-7CBE4D733B2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09909-9D36-EAC0-3EF8-55B057A87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62928-1A1E-9142-FDD4-E2B52E660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B36E9-38CA-48DD-9D67-4D3A8695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72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06DAE-91D6-2004-2FB7-64D74053A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78EAF-56F8-7A68-CCCE-82AA46D0AB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3CBA1D-C587-2005-5B35-123D5AA069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9906D-8F89-698C-84F7-24AA4BB32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FE12B-4E72-4E2C-9F8E-7CBE4D733B2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2AD6E-96BA-3D61-844A-464694C83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E18873-FFC9-520B-ECFB-495FD26AD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B36E9-38CA-48DD-9D67-4D3A8695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2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ED20F-1D08-2304-96C7-2EBEE45F4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E72D9-BC1D-DA07-6A5D-A595C74AE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28ED7D-5937-BA14-3F5A-1CA7B8FB64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FC9F06-0C40-7115-193F-83820B267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847F49-E13F-DDAF-1763-BBBD1D8808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53919E-6CA8-FEC4-5293-1F5770336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FE12B-4E72-4E2C-9F8E-7CBE4D733B2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679E19-7FC6-1C5B-5D7F-4DB813C6F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D94B40-C017-976B-4A95-DABC879AE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B36E9-38CA-48DD-9D67-4D3A8695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1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D4776-6E0B-354E-3A1F-4DFD4C532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FAB114-20C1-C1C5-4701-7E1425551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FE12B-4E72-4E2C-9F8E-7CBE4D733B2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F8F6B8-84C5-2482-96BE-E0B82DF7D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854B2-15FD-1D0C-9BE7-72BA4E082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B36E9-38CA-48DD-9D67-4D3A8695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61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36F501-EFCF-2250-C752-5756F9C9D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FE12B-4E72-4E2C-9F8E-7CBE4D733B2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62B42C-900B-325D-1DD8-2F4217B0D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CCC0D-6795-E5E2-A42E-0F07FF655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B36E9-38CA-48DD-9D67-4D3A8695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47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BF647-888D-CF51-3C03-E4974CA66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A96DE-6F6C-86BA-582A-93E153DD0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FCB5BC-76DF-9EB1-682F-038955879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04A6C4-0468-BC38-3055-14B60CCEC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FE12B-4E72-4E2C-9F8E-7CBE4D733B2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440348-AE56-E41B-1828-C7F9D6E12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84769-54EE-1CC4-3937-1EC695B14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B36E9-38CA-48DD-9D67-4D3A8695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048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61A66-DBD4-88E1-FE6A-2BE5A5BDD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7EB2CF-1741-8FDD-5CC2-9BDF789839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D02A0D-9A67-2E5B-B547-7CCBDEDAB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81465-FDE9-7F84-0D0D-06A0997BD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FE12B-4E72-4E2C-9F8E-7CBE4D733B2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BD0D5-8B80-B336-81E7-A1DB9F6A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CE0E5-1489-0603-DF2C-D76CA1CD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B36E9-38CA-48DD-9D67-4D3A8695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3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BE3FAF-B92A-10AB-97EB-ACF54ECA3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32D59-AF02-2233-046B-9E4629C8F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67D51-A791-3D4A-F290-B1A1ABA13B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FE12B-4E72-4E2C-9F8E-7CBE4D733B2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F7A8C-9E01-0D83-71A9-46B63F860D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9CCC1-4E78-6FAF-65F9-900363B99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B36E9-38CA-48DD-9D67-4D3A8695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2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3251&amp;picture=jungle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ree, outdoor, plant, leaf&#10;&#10;Description automatically generated">
            <a:extLst>
              <a:ext uri="{FF2B5EF4-FFF2-40B4-BE49-F238E27FC236}">
                <a16:creationId xmlns:a16="http://schemas.microsoft.com/office/drawing/2014/main" id="{5740C674-BD28-88D0-929D-03A515B8FD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509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086199-DE61-ABF6-0BBC-B9D2802E7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A Wilderness Survival Guide to the Field of Addiction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8D4687-2228-7B16-BCC3-99A8E09CB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Jason Florin</a:t>
            </a:r>
          </a:p>
          <a:p>
            <a:r>
              <a:rPr lang="en-US" sz="4000" dirty="0">
                <a:solidFill>
                  <a:srgbClr val="FFFFFF"/>
                </a:solidFill>
              </a:rPr>
              <a:t>College of DuPage</a:t>
            </a:r>
          </a:p>
        </p:txBody>
      </p:sp>
    </p:spTree>
    <p:extLst>
      <p:ext uri="{BB962C8B-B14F-4D97-AF65-F5344CB8AC3E}">
        <p14:creationId xmlns:p14="http://schemas.microsoft.com/office/powerpoint/2010/main" val="4172681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lluminated green palm leaves">
            <a:extLst>
              <a:ext uri="{FF2B5EF4-FFF2-40B4-BE49-F238E27FC236}">
                <a16:creationId xmlns:a16="http://schemas.microsoft.com/office/drawing/2014/main" id="{B9BB7D21-61A3-C69F-0AD8-E78E8B334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3" r="21499" b="1"/>
          <a:stretch/>
        </p:blipFill>
        <p:spPr>
          <a:xfrm>
            <a:off x="7457812" y="10"/>
            <a:ext cx="4734187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46BDB-376F-1382-27C3-8580464F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281" y="1825625"/>
            <a:ext cx="7214532" cy="800129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Foundational Knowledge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8B4531-0ACD-A237-F969-6E867D48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80" y="148738"/>
            <a:ext cx="7214531" cy="13255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Supplies for the Journey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ADE49E4D-99B4-1409-E1D6-924A51C64136}"/>
              </a:ext>
            </a:extLst>
          </p:cNvPr>
          <p:cNvSpPr/>
          <p:nvPr/>
        </p:nvSpPr>
        <p:spPr>
          <a:xfrm>
            <a:off x="957432" y="1906945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C996E075-CC18-230D-802A-FCB0D059C1FE}"/>
              </a:ext>
            </a:extLst>
          </p:cNvPr>
          <p:cNvSpPr/>
          <p:nvPr/>
        </p:nvSpPr>
        <p:spPr>
          <a:xfrm>
            <a:off x="6396140" y="1906945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E8CFA8-8820-762F-10CF-53D7F0D69294}"/>
              </a:ext>
            </a:extLst>
          </p:cNvPr>
          <p:cNvSpPr txBox="1"/>
          <p:nvPr/>
        </p:nvSpPr>
        <p:spPr>
          <a:xfrm>
            <a:off x="243280" y="2760691"/>
            <a:ext cx="6988030" cy="23391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ASAM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12 Core Functions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2060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DSM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075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lluminated green palm leaves">
            <a:extLst>
              <a:ext uri="{FF2B5EF4-FFF2-40B4-BE49-F238E27FC236}">
                <a16:creationId xmlns:a16="http://schemas.microsoft.com/office/drawing/2014/main" id="{B9BB7D21-61A3-C69F-0AD8-E78E8B334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3" r="21499" b="1"/>
          <a:stretch/>
        </p:blipFill>
        <p:spPr>
          <a:xfrm>
            <a:off x="7457812" y="10"/>
            <a:ext cx="4734187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46BDB-376F-1382-27C3-8580464F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281" y="1825625"/>
            <a:ext cx="7214532" cy="800129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Foundational Knowledge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8B4531-0ACD-A237-F969-6E867D48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80" y="148738"/>
            <a:ext cx="7214531" cy="13255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Supplies for the Journey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ADE49E4D-99B4-1409-E1D6-924A51C64136}"/>
              </a:ext>
            </a:extLst>
          </p:cNvPr>
          <p:cNvSpPr/>
          <p:nvPr/>
        </p:nvSpPr>
        <p:spPr>
          <a:xfrm>
            <a:off x="957432" y="1906945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C996E075-CC18-230D-802A-FCB0D059C1FE}"/>
              </a:ext>
            </a:extLst>
          </p:cNvPr>
          <p:cNvSpPr/>
          <p:nvPr/>
        </p:nvSpPr>
        <p:spPr>
          <a:xfrm>
            <a:off x="6396140" y="1906945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E8CFA8-8820-762F-10CF-53D7F0D69294}"/>
              </a:ext>
            </a:extLst>
          </p:cNvPr>
          <p:cNvSpPr txBox="1"/>
          <p:nvPr/>
        </p:nvSpPr>
        <p:spPr>
          <a:xfrm>
            <a:off x="243280" y="2760691"/>
            <a:ext cx="6988030" cy="23391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ASAM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Assessment &amp; Placement Guidelines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B-P-S Elements (Six Dimensions)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Treatment levels of care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155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lluminated green palm leaves">
            <a:extLst>
              <a:ext uri="{FF2B5EF4-FFF2-40B4-BE49-F238E27FC236}">
                <a16:creationId xmlns:a16="http://schemas.microsoft.com/office/drawing/2014/main" id="{B9BB7D21-61A3-C69F-0AD8-E78E8B334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3" r="21499" b="1"/>
          <a:stretch/>
        </p:blipFill>
        <p:spPr>
          <a:xfrm>
            <a:off x="7457812" y="10"/>
            <a:ext cx="4734187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46BDB-376F-1382-27C3-8580464F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281" y="1825625"/>
            <a:ext cx="7214532" cy="800129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Foundational Knowledge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8B4531-0ACD-A237-F969-6E867D48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80" y="148738"/>
            <a:ext cx="7214531" cy="13255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Supplies for the Journey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ADE49E4D-99B4-1409-E1D6-924A51C64136}"/>
              </a:ext>
            </a:extLst>
          </p:cNvPr>
          <p:cNvSpPr/>
          <p:nvPr/>
        </p:nvSpPr>
        <p:spPr>
          <a:xfrm>
            <a:off x="957432" y="1906945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C996E075-CC18-230D-802A-FCB0D059C1FE}"/>
              </a:ext>
            </a:extLst>
          </p:cNvPr>
          <p:cNvSpPr/>
          <p:nvPr/>
        </p:nvSpPr>
        <p:spPr>
          <a:xfrm>
            <a:off x="6396140" y="1906945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E8CFA8-8820-762F-10CF-53D7F0D69294}"/>
              </a:ext>
            </a:extLst>
          </p:cNvPr>
          <p:cNvSpPr txBox="1"/>
          <p:nvPr/>
        </p:nvSpPr>
        <p:spPr>
          <a:xfrm>
            <a:off x="243280" y="2760691"/>
            <a:ext cx="6988030" cy="33547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12 Core Functions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Describes the primary tasks of the addictions counselor</a:t>
            </a:r>
          </a:p>
          <a:p>
            <a:endParaRPr lang="en-US" dirty="0"/>
          </a:p>
          <a:p>
            <a:r>
              <a:rPr lang="en-US" sz="3200" dirty="0"/>
              <a:t>TIP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Find the criteria online and print or save the document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865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lluminated green palm leaves">
            <a:extLst>
              <a:ext uri="{FF2B5EF4-FFF2-40B4-BE49-F238E27FC236}">
                <a16:creationId xmlns:a16="http://schemas.microsoft.com/office/drawing/2014/main" id="{B9BB7D21-61A3-C69F-0AD8-E78E8B334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3" r="21499" b="1"/>
          <a:stretch/>
        </p:blipFill>
        <p:spPr>
          <a:xfrm>
            <a:off x="7457812" y="10"/>
            <a:ext cx="4734187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46BDB-376F-1382-27C3-8580464F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281" y="1825625"/>
            <a:ext cx="7214532" cy="800129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Foundational Knowledge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8B4531-0ACD-A237-F969-6E867D48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80" y="148738"/>
            <a:ext cx="7214531" cy="13255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Supplies for the Journey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ADE49E4D-99B4-1409-E1D6-924A51C64136}"/>
              </a:ext>
            </a:extLst>
          </p:cNvPr>
          <p:cNvSpPr/>
          <p:nvPr/>
        </p:nvSpPr>
        <p:spPr>
          <a:xfrm>
            <a:off x="957432" y="1906945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C996E075-CC18-230D-802A-FCB0D059C1FE}"/>
              </a:ext>
            </a:extLst>
          </p:cNvPr>
          <p:cNvSpPr/>
          <p:nvPr/>
        </p:nvSpPr>
        <p:spPr>
          <a:xfrm>
            <a:off x="6396140" y="1906945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E8CFA8-8820-762F-10CF-53D7F0D69294}"/>
              </a:ext>
            </a:extLst>
          </p:cNvPr>
          <p:cNvSpPr txBox="1"/>
          <p:nvPr/>
        </p:nvSpPr>
        <p:spPr>
          <a:xfrm>
            <a:off x="243279" y="2707074"/>
            <a:ext cx="7382313" cy="33239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2060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Illinois title for SUD treatment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Covers everything needed to be licensed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3200" dirty="0"/>
              <a:t>TIP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Spend some time reading the code (print out if you have a binder)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21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lluminated green palm leaves">
            <a:extLst>
              <a:ext uri="{FF2B5EF4-FFF2-40B4-BE49-F238E27FC236}">
                <a16:creationId xmlns:a16="http://schemas.microsoft.com/office/drawing/2014/main" id="{B9BB7D21-61A3-C69F-0AD8-E78E8B334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3" r="21499" b="1"/>
          <a:stretch/>
        </p:blipFill>
        <p:spPr>
          <a:xfrm>
            <a:off x="7457812" y="10"/>
            <a:ext cx="4734187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46BDB-376F-1382-27C3-8580464F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281" y="1825625"/>
            <a:ext cx="7214532" cy="800129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Foundational Knowledge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8B4531-0ACD-A237-F969-6E867D48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80" y="148738"/>
            <a:ext cx="7214531" cy="13255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Supplies for the Journey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ADE49E4D-99B4-1409-E1D6-924A51C64136}"/>
              </a:ext>
            </a:extLst>
          </p:cNvPr>
          <p:cNvSpPr/>
          <p:nvPr/>
        </p:nvSpPr>
        <p:spPr>
          <a:xfrm>
            <a:off x="957432" y="1906945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C996E075-CC18-230D-802A-FCB0D059C1FE}"/>
              </a:ext>
            </a:extLst>
          </p:cNvPr>
          <p:cNvSpPr/>
          <p:nvPr/>
        </p:nvSpPr>
        <p:spPr>
          <a:xfrm>
            <a:off x="6396140" y="1906945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E8CFA8-8820-762F-10CF-53D7F0D69294}"/>
              </a:ext>
            </a:extLst>
          </p:cNvPr>
          <p:cNvSpPr txBox="1"/>
          <p:nvPr/>
        </p:nvSpPr>
        <p:spPr>
          <a:xfrm>
            <a:off x="243280" y="2760691"/>
            <a:ext cx="6988030" cy="28315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DSM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Know the 11 criteria for SUD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Remember CADC does not diagnosis, but your impression counts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2/4/6 specifier rule for severity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190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D6FD3-5A76-69F5-4152-A02645877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6"/>
            <a:ext cx="4840010" cy="151559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Mini-Quiz #2</a:t>
            </a:r>
          </a:p>
        </p:txBody>
      </p:sp>
      <p:pic>
        <p:nvPicPr>
          <p:cNvPr id="5" name="Picture 4" descr="Trail in crowded forest">
            <a:extLst>
              <a:ext uri="{FF2B5EF4-FFF2-40B4-BE49-F238E27FC236}">
                <a16:creationId xmlns:a16="http://schemas.microsoft.com/office/drawing/2014/main" id="{6BA160F8-3007-0EC9-BE78-8BD196E703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4" r="20952" b="-1"/>
          <a:stretch/>
        </p:blipFill>
        <p:spPr>
          <a:xfrm>
            <a:off x="21" y="10"/>
            <a:ext cx="5465832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65B68-354C-BCD2-D36A-955F840F2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345" y="1880715"/>
            <a:ext cx="6442745" cy="3843666"/>
          </a:xfr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/>
              <a:t>Where can you find the rules for licensed treatment providers?</a:t>
            </a:r>
          </a:p>
          <a:p>
            <a:pPr marL="0" indent="0">
              <a:buNone/>
            </a:pPr>
            <a:r>
              <a:rPr lang="en-US" sz="3200" dirty="0"/>
              <a:t>a. DSM</a:t>
            </a:r>
          </a:p>
          <a:p>
            <a:pPr marL="0" indent="0">
              <a:buNone/>
            </a:pPr>
            <a:r>
              <a:rPr lang="en-US" sz="3200" dirty="0"/>
              <a:t>b. 12 core functions</a:t>
            </a:r>
          </a:p>
          <a:p>
            <a:pPr marL="0" indent="0">
              <a:buNone/>
            </a:pPr>
            <a:r>
              <a:rPr lang="en-US" sz="3200" dirty="0"/>
              <a:t>c. 2060</a:t>
            </a:r>
          </a:p>
        </p:txBody>
      </p:sp>
    </p:spTree>
    <p:extLst>
      <p:ext uri="{BB962C8B-B14F-4D97-AF65-F5344CB8AC3E}">
        <p14:creationId xmlns:p14="http://schemas.microsoft.com/office/powerpoint/2010/main" val="3110812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D6FD3-5A76-69F5-4152-A02645877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6"/>
            <a:ext cx="4840010" cy="151559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Mini-Quiz #2</a:t>
            </a:r>
          </a:p>
        </p:txBody>
      </p:sp>
      <p:pic>
        <p:nvPicPr>
          <p:cNvPr id="5" name="Picture 4" descr="Trail in crowded forest">
            <a:extLst>
              <a:ext uri="{FF2B5EF4-FFF2-40B4-BE49-F238E27FC236}">
                <a16:creationId xmlns:a16="http://schemas.microsoft.com/office/drawing/2014/main" id="{6BA160F8-3007-0EC9-BE78-8BD196E703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4" r="20952" b="-1"/>
          <a:stretch/>
        </p:blipFill>
        <p:spPr>
          <a:xfrm>
            <a:off x="21" y="10"/>
            <a:ext cx="5465832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65B68-354C-BCD2-D36A-955F840F2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345" y="1880715"/>
            <a:ext cx="6442745" cy="3843666"/>
          </a:xfr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/>
              <a:t>Where can you find the rules for licensed treatment providers?</a:t>
            </a:r>
          </a:p>
          <a:p>
            <a:pPr marL="0" indent="0">
              <a:buNone/>
            </a:pPr>
            <a:r>
              <a:rPr lang="en-US" sz="3200" dirty="0"/>
              <a:t>a. DSM</a:t>
            </a:r>
          </a:p>
          <a:p>
            <a:pPr marL="0" indent="0">
              <a:buNone/>
            </a:pPr>
            <a:r>
              <a:rPr lang="en-US" sz="3200" dirty="0"/>
              <a:t>b. 12 core functions</a:t>
            </a:r>
          </a:p>
          <a:p>
            <a:pPr marL="0" indent="0">
              <a:buNone/>
            </a:pPr>
            <a:r>
              <a:rPr lang="en-US" sz="3200" b="1" u="sng" dirty="0"/>
              <a:t>c. 2060</a:t>
            </a:r>
          </a:p>
        </p:txBody>
      </p:sp>
    </p:spTree>
    <p:extLst>
      <p:ext uri="{BB962C8B-B14F-4D97-AF65-F5344CB8AC3E}">
        <p14:creationId xmlns:p14="http://schemas.microsoft.com/office/powerpoint/2010/main" val="1014143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lluminated green palm leaves">
            <a:extLst>
              <a:ext uri="{FF2B5EF4-FFF2-40B4-BE49-F238E27FC236}">
                <a16:creationId xmlns:a16="http://schemas.microsoft.com/office/drawing/2014/main" id="{B9BB7D21-61A3-C69F-0AD8-E78E8B334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3" r="21499" b="1"/>
          <a:stretch/>
        </p:blipFill>
        <p:spPr>
          <a:xfrm>
            <a:off x="7457812" y="10"/>
            <a:ext cx="4734187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46BDB-376F-1382-27C3-8580464F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280" y="1715259"/>
            <a:ext cx="7214532" cy="13255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Survival Tool #1 </a:t>
            </a:r>
          </a:p>
          <a:p>
            <a:pPr marL="0" indent="0" algn="ctr">
              <a:buNone/>
            </a:pPr>
            <a:r>
              <a:rPr lang="en-US" sz="3200" dirty="0"/>
              <a:t>BE THE ASSESSMENT KING OF THE JUNGLE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8B4531-0ACD-A237-F969-6E867D48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80" y="100409"/>
            <a:ext cx="7214531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Skills for the Journey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ADE49E4D-99B4-1409-E1D6-924A51C64136}"/>
              </a:ext>
            </a:extLst>
          </p:cNvPr>
          <p:cNvSpPr/>
          <p:nvPr/>
        </p:nvSpPr>
        <p:spPr>
          <a:xfrm>
            <a:off x="1829887" y="1906945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C996E075-CC18-230D-802A-FCB0D059C1FE}"/>
              </a:ext>
            </a:extLst>
          </p:cNvPr>
          <p:cNvSpPr/>
          <p:nvPr/>
        </p:nvSpPr>
        <p:spPr>
          <a:xfrm>
            <a:off x="5599186" y="1906945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E8CFA8-8820-762F-10CF-53D7F0D69294}"/>
              </a:ext>
            </a:extLst>
          </p:cNvPr>
          <p:cNvSpPr txBox="1"/>
          <p:nvPr/>
        </p:nvSpPr>
        <p:spPr>
          <a:xfrm>
            <a:off x="243280" y="3232508"/>
            <a:ext cx="7130643" cy="2339102"/>
          </a:xfrm>
          <a:prstGeom prst="rect">
            <a:avLst/>
          </a:prstGeom>
          <a:solidFill>
            <a:srgbClr val="C9C3A7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What is all this information for?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Focus on story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Everyone has the same favorite subject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Learn your assessment form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71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lluminated green palm leaves">
            <a:extLst>
              <a:ext uri="{FF2B5EF4-FFF2-40B4-BE49-F238E27FC236}">
                <a16:creationId xmlns:a16="http://schemas.microsoft.com/office/drawing/2014/main" id="{B9BB7D21-61A3-C69F-0AD8-E78E8B334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3" r="21499" b="1"/>
          <a:stretch/>
        </p:blipFill>
        <p:spPr>
          <a:xfrm>
            <a:off x="7457812" y="10"/>
            <a:ext cx="4734187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46BDB-376F-1382-27C3-8580464F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279" y="1442325"/>
            <a:ext cx="7214532" cy="13255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Survival Tool #2 </a:t>
            </a:r>
          </a:p>
          <a:p>
            <a:pPr marL="0" indent="0" algn="ctr">
              <a:buNone/>
            </a:pPr>
            <a:r>
              <a:rPr lang="en-US" sz="3200" dirty="0"/>
              <a:t>WRITING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8B4531-0ACD-A237-F969-6E867D48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80" y="100409"/>
            <a:ext cx="7214531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Skills for the Journey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ADE49E4D-99B4-1409-E1D6-924A51C64136}"/>
              </a:ext>
            </a:extLst>
          </p:cNvPr>
          <p:cNvSpPr/>
          <p:nvPr/>
        </p:nvSpPr>
        <p:spPr>
          <a:xfrm>
            <a:off x="1829887" y="1538542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C996E075-CC18-230D-802A-FCB0D059C1FE}"/>
              </a:ext>
            </a:extLst>
          </p:cNvPr>
          <p:cNvSpPr/>
          <p:nvPr/>
        </p:nvSpPr>
        <p:spPr>
          <a:xfrm>
            <a:off x="5532074" y="1538542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E8CFA8-8820-762F-10CF-53D7F0D69294}"/>
              </a:ext>
            </a:extLst>
          </p:cNvPr>
          <p:cNvSpPr txBox="1"/>
          <p:nvPr/>
        </p:nvSpPr>
        <p:spPr>
          <a:xfrm>
            <a:off x="285221" y="2757140"/>
            <a:ext cx="7130643" cy="3816429"/>
          </a:xfrm>
          <a:prstGeom prst="rect">
            <a:avLst/>
          </a:prstGeom>
          <a:solidFill>
            <a:srgbClr val="C9C3A7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Why are we talking about writing?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Wait, how much writing do we do?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Words are the evidence of our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Communicating clearly separates you from the pack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DE88B7-BEDF-C3A2-F921-974FF9F25084}"/>
              </a:ext>
            </a:extLst>
          </p:cNvPr>
          <p:cNvSpPr txBox="1"/>
          <p:nvPr/>
        </p:nvSpPr>
        <p:spPr>
          <a:xfrm>
            <a:off x="3089906" y="3649691"/>
            <a:ext cx="15212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235907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lluminated green palm leaves">
            <a:extLst>
              <a:ext uri="{FF2B5EF4-FFF2-40B4-BE49-F238E27FC236}">
                <a16:creationId xmlns:a16="http://schemas.microsoft.com/office/drawing/2014/main" id="{B9BB7D21-61A3-C69F-0AD8-E78E8B334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3" r="21499" b="1"/>
          <a:stretch/>
        </p:blipFill>
        <p:spPr>
          <a:xfrm>
            <a:off x="7457812" y="10"/>
            <a:ext cx="4734187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46BDB-376F-1382-27C3-8580464F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279" y="1442325"/>
            <a:ext cx="7214532" cy="13255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Survival Tool #2 </a:t>
            </a:r>
          </a:p>
          <a:p>
            <a:pPr marL="0" indent="0" algn="ctr">
              <a:buNone/>
            </a:pPr>
            <a:r>
              <a:rPr lang="en-US" sz="3200" dirty="0"/>
              <a:t>WRITING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8B4531-0ACD-A237-F969-6E867D48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80" y="100409"/>
            <a:ext cx="7214531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Skills for the Journey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ADE49E4D-99B4-1409-E1D6-924A51C64136}"/>
              </a:ext>
            </a:extLst>
          </p:cNvPr>
          <p:cNvSpPr/>
          <p:nvPr/>
        </p:nvSpPr>
        <p:spPr>
          <a:xfrm>
            <a:off x="1829887" y="1538542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C996E075-CC18-230D-802A-FCB0D059C1FE}"/>
              </a:ext>
            </a:extLst>
          </p:cNvPr>
          <p:cNvSpPr/>
          <p:nvPr/>
        </p:nvSpPr>
        <p:spPr>
          <a:xfrm>
            <a:off x="5532074" y="1538542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E8CFA8-8820-762F-10CF-53D7F0D69294}"/>
              </a:ext>
            </a:extLst>
          </p:cNvPr>
          <p:cNvSpPr txBox="1"/>
          <p:nvPr/>
        </p:nvSpPr>
        <p:spPr>
          <a:xfrm>
            <a:off x="285223" y="2580971"/>
            <a:ext cx="7130643" cy="4031873"/>
          </a:xfrm>
          <a:prstGeom prst="rect">
            <a:avLst/>
          </a:prstGeom>
          <a:solidFill>
            <a:srgbClr val="C9C3A7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Examples: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Progress notes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Assessments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Treatment plans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Group outlines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Discharge plans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Continued stay reviews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Memos and emails to colleagues</a:t>
            </a:r>
          </a:p>
        </p:txBody>
      </p:sp>
    </p:spTree>
    <p:extLst>
      <p:ext uri="{BB962C8B-B14F-4D97-AF65-F5344CB8AC3E}">
        <p14:creationId xmlns:p14="http://schemas.microsoft.com/office/powerpoint/2010/main" val="3209233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lluminated green palm leaves">
            <a:extLst>
              <a:ext uri="{FF2B5EF4-FFF2-40B4-BE49-F238E27FC236}">
                <a16:creationId xmlns:a16="http://schemas.microsoft.com/office/drawing/2014/main" id="{B9BB7D21-61A3-C69F-0AD8-E78E8B334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3" r="21499" b="1"/>
          <a:stretch/>
        </p:blipFill>
        <p:spPr>
          <a:xfrm>
            <a:off x="7441035" y="10"/>
            <a:ext cx="4750964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46BDB-376F-1382-27C3-8580464F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116" y="1325563"/>
            <a:ext cx="7306811" cy="531851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lvl="1"/>
            <a:r>
              <a:rPr lang="en-US" sz="2800" dirty="0"/>
              <a:t>Core Principles</a:t>
            </a:r>
          </a:p>
          <a:p>
            <a:pPr lvl="1"/>
            <a:r>
              <a:rPr lang="en-US" sz="2800" dirty="0"/>
              <a:t>Professional Identity</a:t>
            </a:r>
          </a:p>
          <a:p>
            <a:pPr lvl="1"/>
            <a:r>
              <a:rPr lang="en-US" sz="2800" dirty="0"/>
              <a:t>Knowledge Base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2800" dirty="0"/>
              <a:t>Survival Tool #1: Be the assessment King of the Jungle</a:t>
            </a:r>
          </a:p>
          <a:p>
            <a:pPr lvl="1"/>
            <a:r>
              <a:rPr lang="en-US" sz="2800" dirty="0"/>
              <a:t>Survival Tool #2: Writing</a:t>
            </a:r>
          </a:p>
          <a:p>
            <a:pPr lvl="1"/>
            <a:r>
              <a:rPr lang="en-US" sz="2800" dirty="0"/>
              <a:t>Survival Tool #3: Self-Care for Survival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2800" dirty="0"/>
              <a:t>Be </a:t>
            </a:r>
            <a:r>
              <a:rPr lang="en-US" sz="2800" dirty="0" err="1"/>
              <a:t>Vewy</a:t>
            </a:r>
            <a:r>
              <a:rPr lang="en-US" sz="2800" dirty="0"/>
              <a:t>, </a:t>
            </a:r>
            <a:r>
              <a:rPr lang="en-US" sz="2800" dirty="0" err="1"/>
              <a:t>Vewy</a:t>
            </a:r>
            <a:r>
              <a:rPr lang="en-US" sz="2800" dirty="0"/>
              <a:t> Quiet…We’re Hunting for Supervision</a:t>
            </a:r>
          </a:p>
          <a:p>
            <a:pPr lvl="1"/>
            <a:r>
              <a:rPr lang="en-US" sz="2800" dirty="0"/>
              <a:t>Finding Your Path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8B4531-0ACD-A237-F969-6E867D48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954472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 This Journey…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2FF6CA-0312-5D75-F248-C61899337546}"/>
              </a:ext>
            </a:extLst>
          </p:cNvPr>
          <p:cNvSpPr txBox="1"/>
          <p:nvPr/>
        </p:nvSpPr>
        <p:spPr>
          <a:xfrm rot="16200000">
            <a:off x="-231494" y="1867679"/>
            <a:ext cx="1724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SUPPLIES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D9F0B0-2D41-697F-F881-61A4821C1CF0}"/>
              </a:ext>
            </a:extLst>
          </p:cNvPr>
          <p:cNvSpPr txBox="1"/>
          <p:nvPr/>
        </p:nvSpPr>
        <p:spPr>
          <a:xfrm rot="16200000">
            <a:off x="-34027" y="3723212"/>
            <a:ext cx="132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SKILLS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C3B11D-CA41-5A6E-9476-10DEDEDC53A3}"/>
              </a:ext>
            </a:extLst>
          </p:cNvPr>
          <p:cNvSpPr txBox="1"/>
          <p:nvPr/>
        </p:nvSpPr>
        <p:spPr>
          <a:xfrm rot="16200000">
            <a:off x="-179512" y="5538412"/>
            <a:ext cx="1620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SECRETS</a:t>
            </a:r>
          </a:p>
        </p:txBody>
      </p:sp>
    </p:spTree>
    <p:extLst>
      <p:ext uri="{BB962C8B-B14F-4D97-AF65-F5344CB8AC3E}">
        <p14:creationId xmlns:p14="http://schemas.microsoft.com/office/powerpoint/2010/main" val="1365224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lluminated green palm leaves">
            <a:extLst>
              <a:ext uri="{FF2B5EF4-FFF2-40B4-BE49-F238E27FC236}">
                <a16:creationId xmlns:a16="http://schemas.microsoft.com/office/drawing/2014/main" id="{B9BB7D21-61A3-C69F-0AD8-E78E8B334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3" r="21499" b="1"/>
          <a:stretch/>
        </p:blipFill>
        <p:spPr>
          <a:xfrm>
            <a:off x="7457812" y="10"/>
            <a:ext cx="4734187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46BDB-376F-1382-27C3-8580464F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279" y="1442326"/>
            <a:ext cx="7214532" cy="113864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dirty="0"/>
              <a:t>Survival Tool #3 </a:t>
            </a:r>
          </a:p>
          <a:p>
            <a:pPr marL="0" indent="0" algn="ctr">
              <a:buNone/>
            </a:pPr>
            <a:r>
              <a:rPr lang="en-US" sz="3200" dirty="0"/>
              <a:t>SELF-CARE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8B4531-0ACD-A237-F969-6E867D48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80" y="100409"/>
            <a:ext cx="7214531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Skills for the Journey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ADE49E4D-99B4-1409-E1D6-924A51C64136}"/>
              </a:ext>
            </a:extLst>
          </p:cNvPr>
          <p:cNvSpPr/>
          <p:nvPr/>
        </p:nvSpPr>
        <p:spPr>
          <a:xfrm>
            <a:off x="1888610" y="1442325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C996E075-CC18-230D-802A-FCB0D059C1FE}"/>
              </a:ext>
            </a:extLst>
          </p:cNvPr>
          <p:cNvSpPr/>
          <p:nvPr/>
        </p:nvSpPr>
        <p:spPr>
          <a:xfrm>
            <a:off x="5498518" y="1442325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E8CFA8-8820-762F-10CF-53D7F0D69294}"/>
              </a:ext>
            </a:extLst>
          </p:cNvPr>
          <p:cNvSpPr txBox="1"/>
          <p:nvPr/>
        </p:nvSpPr>
        <p:spPr>
          <a:xfrm>
            <a:off x="285223" y="2657382"/>
            <a:ext cx="7130643" cy="2062103"/>
          </a:xfrm>
          <a:prstGeom prst="rect">
            <a:avLst/>
          </a:prstGeom>
          <a:solidFill>
            <a:srgbClr val="C9C3A7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What is your idea of self-care?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Self-indulgence vs. self-care?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One-time vs. long-term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The importance of HABITS</a:t>
            </a:r>
          </a:p>
        </p:txBody>
      </p:sp>
    </p:spTree>
    <p:extLst>
      <p:ext uri="{BB962C8B-B14F-4D97-AF65-F5344CB8AC3E}">
        <p14:creationId xmlns:p14="http://schemas.microsoft.com/office/powerpoint/2010/main" val="2926006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lluminated green palm leaves">
            <a:extLst>
              <a:ext uri="{FF2B5EF4-FFF2-40B4-BE49-F238E27FC236}">
                <a16:creationId xmlns:a16="http://schemas.microsoft.com/office/drawing/2014/main" id="{B9BB7D21-61A3-C69F-0AD8-E78E8B334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3" r="21499" b="1"/>
          <a:stretch/>
        </p:blipFill>
        <p:spPr>
          <a:xfrm>
            <a:off x="7457812" y="10"/>
            <a:ext cx="4734187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46BDB-376F-1382-27C3-8580464F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279" y="1442326"/>
            <a:ext cx="7214532" cy="113864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dirty="0"/>
              <a:t>Survival Tool #3 </a:t>
            </a:r>
          </a:p>
          <a:p>
            <a:pPr marL="0" indent="0" algn="ctr">
              <a:buNone/>
            </a:pPr>
            <a:r>
              <a:rPr lang="en-US" sz="3200" dirty="0"/>
              <a:t>SELF-CARE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8B4531-0ACD-A237-F969-6E867D48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80" y="100409"/>
            <a:ext cx="7214531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Skills for the Journey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ADE49E4D-99B4-1409-E1D6-924A51C64136}"/>
              </a:ext>
            </a:extLst>
          </p:cNvPr>
          <p:cNvSpPr/>
          <p:nvPr/>
        </p:nvSpPr>
        <p:spPr>
          <a:xfrm>
            <a:off x="1838276" y="1442325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C996E075-CC18-230D-802A-FCB0D059C1FE}"/>
              </a:ext>
            </a:extLst>
          </p:cNvPr>
          <p:cNvSpPr/>
          <p:nvPr/>
        </p:nvSpPr>
        <p:spPr>
          <a:xfrm>
            <a:off x="5548852" y="1442325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E8CFA8-8820-762F-10CF-53D7F0D69294}"/>
              </a:ext>
            </a:extLst>
          </p:cNvPr>
          <p:cNvSpPr txBox="1"/>
          <p:nvPr/>
        </p:nvSpPr>
        <p:spPr>
          <a:xfrm>
            <a:off x="285223" y="2580971"/>
            <a:ext cx="7734652" cy="2923877"/>
          </a:xfrm>
          <a:prstGeom prst="rect">
            <a:avLst/>
          </a:prstGeom>
          <a:solidFill>
            <a:srgbClr val="C9C3A7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Emotional, physical, and spiritual elements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Our bodies are central to our work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2800" dirty="0"/>
              <a:t>TIPS: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Establish a healthy habit, such as walking daily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Incorporate nourishing behaviors into your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Use yourself as a model for clients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11371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D6FD3-5A76-69F5-4152-A02645877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6"/>
            <a:ext cx="4840010" cy="151559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Mini-Quiz #3</a:t>
            </a:r>
          </a:p>
        </p:txBody>
      </p:sp>
      <p:pic>
        <p:nvPicPr>
          <p:cNvPr id="5" name="Picture 4" descr="Trail in crowded forest">
            <a:extLst>
              <a:ext uri="{FF2B5EF4-FFF2-40B4-BE49-F238E27FC236}">
                <a16:creationId xmlns:a16="http://schemas.microsoft.com/office/drawing/2014/main" id="{6BA160F8-3007-0EC9-BE78-8BD196E703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4" r="20952" b="-1"/>
          <a:stretch/>
        </p:blipFill>
        <p:spPr>
          <a:xfrm>
            <a:off x="21" y="10"/>
            <a:ext cx="5465832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65B68-354C-BCD2-D36A-955F840F2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345" y="1880715"/>
            <a:ext cx="6442745" cy="3843666"/>
          </a:xfrm>
          <a:solidFill>
            <a:srgbClr val="C9C3A7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/>
              <a:t>What is the essence of real self-care?</a:t>
            </a:r>
          </a:p>
          <a:p>
            <a:pPr marL="0" indent="0">
              <a:buNone/>
            </a:pPr>
            <a:r>
              <a:rPr lang="en-US" sz="3200" dirty="0"/>
              <a:t>a. Practicing healthy habits</a:t>
            </a:r>
          </a:p>
          <a:p>
            <a:pPr marL="0" indent="0">
              <a:buNone/>
            </a:pPr>
            <a:r>
              <a:rPr lang="en-US" sz="3200" dirty="0"/>
              <a:t>b. Doing whatever feels good</a:t>
            </a:r>
          </a:p>
          <a:p>
            <a:pPr marL="0" indent="0">
              <a:buNone/>
            </a:pPr>
            <a:r>
              <a:rPr lang="en-US" sz="3200" dirty="0"/>
              <a:t>c. Taking a mental health day</a:t>
            </a:r>
          </a:p>
        </p:txBody>
      </p:sp>
    </p:spTree>
    <p:extLst>
      <p:ext uri="{BB962C8B-B14F-4D97-AF65-F5344CB8AC3E}">
        <p14:creationId xmlns:p14="http://schemas.microsoft.com/office/powerpoint/2010/main" val="3335367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D6FD3-5A76-69F5-4152-A02645877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6"/>
            <a:ext cx="4840010" cy="151559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Mini-Quiz #3</a:t>
            </a:r>
          </a:p>
        </p:txBody>
      </p:sp>
      <p:pic>
        <p:nvPicPr>
          <p:cNvPr id="5" name="Picture 4" descr="Trail in crowded forest">
            <a:extLst>
              <a:ext uri="{FF2B5EF4-FFF2-40B4-BE49-F238E27FC236}">
                <a16:creationId xmlns:a16="http://schemas.microsoft.com/office/drawing/2014/main" id="{6BA160F8-3007-0EC9-BE78-8BD196E703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4" r="20952" b="-1"/>
          <a:stretch/>
        </p:blipFill>
        <p:spPr>
          <a:xfrm>
            <a:off x="21" y="10"/>
            <a:ext cx="5465832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65B68-354C-BCD2-D36A-955F840F2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345" y="1880715"/>
            <a:ext cx="6442745" cy="3843666"/>
          </a:xfrm>
          <a:solidFill>
            <a:srgbClr val="C9C3A7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/>
              <a:t>What is the essence of real self-care?</a:t>
            </a:r>
          </a:p>
          <a:p>
            <a:pPr marL="0" indent="0">
              <a:buNone/>
            </a:pPr>
            <a:r>
              <a:rPr lang="en-US" sz="3200" b="1" u="sng" dirty="0"/>
              <a:t>a. Practicing healthy habits</a:t>
            </a:r>
          </a:p>
          <a:p>
            <a:pPr marL="0" indent="0">
              <a:buNone/>
            </a:pPr>
            <a:r>
              <a:rPr lang="en-US" sz="3200" dirty="0"/>
              <a:t>b. Doing whatever feels good</a:t>
            </a:r>
          </a:p>
          <a:p>
            <a:pPr marL="0" indent="0">
              <a:buNone/>
            </a:pPr>
            <a:r>
              <a:rPr lang="en-US" sz="3200" dirty="0"/>
              <a:t>c. Taking a mental health day</a:t>
            </a:r>
          </a:p>
        </p:txBody>
      </p:sp>
    </p:spTree>
    <p:extLst>
      <p:ext uri="{BB962C8B-B14F-4D97-AF65-F5344CB8AC3E}">
        <p14:creationId xmlns:p14="http://schemas.microsoft.com/office/powerpoint/2010/main" val="2702991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lluminated green palm leaves">
            <a:extLst>
              <a:ext uri="{FF2B5EF4-FFF2-40B4-BE49-F238E27FC236}">
                <a16:creationId xmlns:a16="http://schemas.microsoft.com/office/drawing/2014/main" id="{B9BB7D21-61A3-C69F-0AD8-E78E8B334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3" r="21499" b="1"/>
          <a:stretch/>
        </p:blipFill>
        <p:spPr>
          <a:xfrm>
            <a:off x="7457812" y="10"/>
            <a:ext cx="4734187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46BDB-376F-1382-27C3-8580464F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223" y="1613678"/>
            <a:ext cx="7130643" cy="113864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dirty="0"/>
              <a:t>Secret #1 </a:t>
            </a:r>
          </a:p>
          <a:p>
            <a:pPr marL="0" indent="0" algn="ctr">
              <a:buNone/>
            </a:pPr>
            <a:r>
              <a:rPr lang="en-US" sz="3200" dirty="0"/>
              <a:t>HUNTING FOR SUPERVISION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8B4531-0ACD-A237-F969-6E867D48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80" y="100409"/>
            <a:ext cx="7214531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Secrets on the Journey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ADE49E4D-99B4-1409-E1D6-924A51C64136}"/>
              </a:ext>
            </a:extLst>
          </p:cNvPr>
          <p:cNvSpPr/>
          <p:nvPr/>
        </p:nvSpPr>
        <p:spPr>
          <a:xfrm>
            <a:off x="2387832" y="1613678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C996E075-CC18-230D-802A-FCB0D059C1FE}"/>
              </a:ext>
            </a:extLst>
          </p:cNvPr>
          <p:cNvSpPr/>
          <p:nvPr/>
        </p:nvSpPr>
        <p:spPr>
          <a:xfrm>
            <a:off x="4922822" y="1613678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E8CFA8-8820-762F-10CF-53D7F0D69294}"/>
              </a:ext>
            </a:extLst>
          </p:cNvPr>
          <p:cNvSpPr txBox="1"/>
          <p:nvPr/>
        </p:nvSpPr>
        <p:spPr>
          <a:xfrm>
            <a:off x="285223" y="3025877"/>
            <a:ext cx="7130643" cy="3046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Supervision might not just happen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Make your own supervision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sz="3200" dirty="0"/>
              <a:t>Colleagues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sz="3200" dirty="0"/>
              <a:t>Literature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sz="3200" dirty="0"/>
              <a:t>Code of ethics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sz="3200" dirty="0"/>
              <a:t>Self-reflection</a:t>
            </a:r>
          </a:p>
        </p:txBody>
      </p:sp>
    </p:spTree>
    <p:extLst>
      <p:ext uri="{BB962C8B-B14F-4D97-AF65-F5344CB8AC3E}">
        <p14:creationId xmlns:p14="http://schemas.microsoft.com/office/powerpoint/2010/main" val="364938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lluminated green palm leaves">
            <a:extLst>
              <a:ext uri="{FF2B5EF4-FFF2-40B4-BE49-F238E27FC236}">
                <a16:creationId xmlns:a16="http://schemas.microsoft.com/office/drawing/2014/main" id="{B9BB7D21-61A3-C69F-0AD8-E78E8B334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3" r="21499" b="1"/>
          <a:stretch/>
        </p:blipFill>
        <p:spPr>
          <a:xfrm>
            <a:off x="7457812" y="10"/>
            <a:ext cx="4734187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46BDB-376F-1382-27C3-8580464F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223" y="1613678"/>
            <a:ext cx="7130643" cy="113864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dirty="0"/>
              <a:t>Secret #2 </a:t>
            </a:r>
          </a:p>
          <a:p>
            <a:pPr marL="0" indent="0" algn="ctr">
              <a:buNone/>
            </a:pPr>
            <a:r>
              <a:rPr lang="en-US" sz="3200" dirty="0"/>
              <a:t>FIND YOUR PATH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8B4531-0ACD-A237-F969-6E867D48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80" y="100409"/>
            <a:ext cx="7214531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Secrets on the Journey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ADE49E4D-99B4-1409-E1D6-924A51C64136}"/>
              </a:ext>
            </a:extLst>
          </p:cNvPr>
          <p:cNvSpPr/>
          <p:nvPr/>
        </p:nvSpPr>
        <p:spPr>
          <a:xfrm>
            <a:off x="2387832" y="1613678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C996E075-CC18-230D-802A-FCB0D059C1FE}"/>
              </a:ext>
            </a:extLst>
          </p:cNvPr>
          <p:cNvSpPr/>
          <p:nvPr/>
        </p:nvSpPr>
        <p:spPr>
          <a:xfrm>
            <a:off x="4922822" y="1613678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E8CFA8-8820-762F-10CF-53D7F0D69294}"/>
              </a:ext>
            </a:extLst>
          </p:cNvPr>
          <p:cNvSpPr txBox="1"/>
          <p:nvPr/>
        </p:nvSpPr>
        <p:spPr>
          <a:xfrm>
            <a:off x="285223" y="2940030"/>
            <a:ext cx="6736362" cy="33239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Develop a niche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Become an expert</a:t>
            </a:r>
          </a:p>
          <a:p>
            <a:endParaRPr lang="en-US" dirty="0"/>
          </a:p>
          <a:p>
            <a:r>
              <a:rPr lang="en-US" sz="3200" dirty="0"/>
              <a:t>TIPS: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Find a relevant area of interest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Get training and/or credentials (make those CEUs count)</a:t>
            </a:r>
          </a:p>
        </p:txBody>
      </p:sp>
    </p:spTree>
    <p:extLst>
      <p:ext uri="{BB962C8B-B14F-4D97-AF65-F5344CB8AC3E}">
        <p14:creationId xmlns:p14="http://schemas.microsoft.com/office/powerpoint/2010/main" val="2472272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D6FD3-5A76-69F5-4152-A02645877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6"/>
            <a:ext cx="4840010" cy="151559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Mini-Quiz #3</a:t>
            </a:r>
          </a:p>
        </p:txBody>
      </p:sp>
      <p:pic>
        <p:nvPicPr>
          <p:cNvPr id="5" name="Picture 4" descr="Trail in crowded forest">
            <a:extLst>
              <a:ext uri="{FF2B5EF4-FFF2-40B4-BE49-F238E27FC236}">
                <a16:creationId xmlns:a16="http://schemas.microsoft.com/office/drawing/2014/main" id="{6BA160F8-3007-0EC9-BE78-8BD196E703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4" r="20952" b="-1"/>
          <a:stretch/>
        </p:blipFill>
        <p:spPr>
          <a:xfrm>
            <a:off x="21" y="10"/>
            <a:ext cx="5465832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65B68-354C-BCD2-D36A-955F840F2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345" y="1880715"/>
            <a:ext cx="5825453" cy="1515590"/>
          </a:xfr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/>
              <a:t>How can you survive and thrive in the field of addictions?</a:t>
            </a:r>
          </a:p>
        </p:txBody>
      </p:sp>
    </p:spTree>
    <p:extLst>
      <p:ext uri="{BB962C8B-B14F-4D97-AF65-F5344CB8AC3E}">
        <p14:creationId xmlns:p14="http://schemas.microsoft.com/office/powerpoint/2010/main" val="3905421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lluminated green palm leaves">
            <a:extLst>
              <a:ext uri="{FF2B5EF4-FFF2-40B4-BE49-F238E27FC236}">
                <a16:creationId xmlns:a16="http://schemas.microsoft.com/office/drawing/2014/main" id="{B9BB7D21-61A3-C69F-0AD8-E78E8B334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3" r="21499" b="1"/>
          <a:stretch/>
        </p:blipFill>
        <p:spPr>
          <a:xfrm>
            <a:off x="7457812" y="10"/>
            <a:ext cx="4734187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46BDB-376F-1382-27C3-8580464F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281" y="1825625"/>
            <a:ext cx="7214532" cy="800129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Core Principles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8B4531-0ACD-A237-F969-6E867D48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80" y="148738"/>
            <a:ext cx="7214531" cy="13255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Supplies for the Journey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ADE49E4D-99B4-1409-E1D6-924A51C64136}"/>
              </a:ext>
            </a:extLst>
          </p:cNvPr>
          <p:cNvSpPr/>
          <p:nvPr/>
        </p:nvSpPr>
        <p:spPr>
          <a:xfrm>
            <a:off x="1905155" y="1906945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C996E075-CC18-230D-802A-FCB0D059C1FE}"/>
              </a:ext>
            </a:extLst>
          </p:cNvPr>
          <p:cNvSpPr/>
          <p:nvPr/>
        </p:nvSpPr>
        <p:spPr>
          <a:xfrm>
            <a:off x="5498518" y="1906945"/>
            <a:ext cx="333229" cy="34270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E8CFA8-8820-762F-10CF-53D7F0D69294}"/>
              </a:ext>
            </a:extLst>
          </p:cNvPr>
          <p:cNvSpPr txBox="1"/>
          <p:nvPr/>
        </p:nvSpPr>
        <p:spPr>
          <a:xfrm>
            <a:off x="243279" y="2977078"/>
            <a:ext cx="7113866" cy="13542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Client first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Keep your boundaries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306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lluminated green palm leaves">
            <a:extLst>
              <a:ext uri="{FF2B5EF4-FFF2-40B4-BE49-F238E27FC236}">
                <a16:creationId xmlns:a16="http://schemas.microsoft.com/office/drawing/2014/main" id="{B9BB7D21-61A3-C69F-0AD8-E78E8B334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3" r="21499" b="1"/>
          <a:stretch/>
        </p:blipFill>
        <p:spPr>
          <a:xfrm>
            <a:off x="7457812" y="10"/>
            <a:ext cx="4734187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46BDB-376F-1382-27C3-8580464F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281" y="1825625"/>
            <a:ext cx="7214532" cy="800129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Core Principles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8B4531-0ACD-A237-F969-6E867D48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80" y="148738"/>
            <a:ext cx="7214531" cy="13255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Supplies for the Journey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ADE49E4D-99B4-1409-E1D6-924A51C64136}"/>
              </a:ext>
            </a:extLst>
          </p:cNvPr>
          <p:cNvSpPr/>
          <p:nvPr/>
        </p:nvSpPr>
        <p:spPr>
          <a:xfrm>
            <a:off x="1905155" y="1906945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C996E075-CC18-230D-802A-FCB0D059C1FE}"/>
              </a:ext>
            </a:extLst>
          </p:cNvPr>
          <p:cNvSpPr/>
          <p:nvPr/>
        </p:nvSpPr>
        <p:spPr>
          <a:xfrm>
            <a:off x="5498518" y="1906945"/>
            <a:ext cx="333229" cy="34270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E8CFA8-8820-762F-10CF-53D7F0D69294}"/>
              </a:ext>
            </a:extLst>
          </p:cNvPr>
          <p:cNvSpPr txBox="1"/>
          <p:nvPr/>
        </p:nvSpPr>
        <p:spPr>
          <a:xfrm>
            <a:off x="243279" y="2977078"/>
            <a:ext cx="7113866" cy="18466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/>
              <a:t>Client First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Do no harm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What is in the client’s best interest?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636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lluminated green palm leaves">
            <a:extLst>
              <a:ext uri="{FF2B5EF4-FFF2-40B4-BE49-F238E27FC236}">
                <a16:creationId xmlns:a16="http://schemas.microsoft.com/office/drawing/2014/main" id="{B9BB7D21-61A3-C69F-0AD8-E78E8B334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3" r="21499" b="1"/>
          <a:stretch/>
        </p:blipFill>
        <p:spPr>
          <a:xfrm>
            <a:off x="7457812" y="10"/>
            <a:ext cx="4734187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46BDB-376F-1382-27C3-8580464F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281" y="1825625"/>
            <a:ext cx="7214532" cy="800129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Core Principles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8B4531-0ACD-A237-F969-6E867D48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80" y="148738"/>
            <a:ext cx="7214531" cy="13255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Supplies for the Journey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ADE49E4D-99B4-1409-E1D6-924A51C64136}"/>
              </a:ext>
            </a:extLst>
          </p:cNvPr>
          <p:cNvSpPr/>
          <p:nvPr/>
        </p:nvSpPr>
        <p:spPr>
          <a:xfrm>
            <a:off x="1905155" y="1906945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C996E075-CC18-230D-802A-FCB0D059C1FE}"/>
              </a:ext>
            </a:extLst>
          </p:cNvPr>
          <p:cNvSpPr/>
          <p:nvPr/>
        </p:nvSpPr>
        <p:spPr>
          <a:xfrm>
            <a:off x="5498518" y="1906945"/>
            <a:ext cx="333229" cy="34270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E8CFA8-8820-762F-10CF-53D7F0D69294}"/>
              </a:ext>
            </a:extLst>
          </p:cNvPr>
          <p:cNvSpPr txBox="1"/>
          <p:nvPr/>
        </p:nvSpPr>
        <p:spPr>
          <a:xfrm>
            <a:off x="243280" y="2977078"/>
            <a:ext cx="7113866" cy="23391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/>
              <a:t>Boundaries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Equals but not equals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Confidentiality &amp; Informed Consent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Role modeling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23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1D6FD3-5A76-69F5-4152-A02645877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Mini-Quiz #1</a:t>
            </a:r>
          </a:p>
        </p:txBody>
      </p:sp>
      <p:pic>
        <p:nvPicPr>
          <p:cNvPr id="5" name="Picture 4" descr="Trail in crowded forest">
            <a:extLst>
              <a:ext uri="{FF2B5EF4-FFF2-40B4-BE49-F238E27FC236}">
                <a16:creationId xmlns:a16="http://schemas.microsoft.com/office/drawing/2014/main" id="{6BA160F8-3007-0EC9-BE78-8BD196E703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4" r="20952" b="-1"/>
          <a:stretch/>
        </p:blipFill>
        <p:spPr>
          <a:xfrm>
            <a:off x="20" y="10"/>
            <a:ext cx="5465831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65B68-354C-BCD2-D36A-955F840F2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5517" y="1880715"/>
            <a:ext cx="5726884" cy="3843666"/>
          </a:xfr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/>
              <a:t>What are two core principles of successful counseling practice?</a:t>
            </a:r>
          </a:p>
          <a:p>
            <a:pPr marL="0" indent="0">
              <a:buNone/>
            </a:pPr>
            <a:r>
              <a:rPr lang="en-US" sz="3200" dirty="0"/>
              <a:t>a. Patience and persistence</a:t>
            </a:r>
          </a:p>
          <a:p>
            <a:pPr marL="0" indent="0">
              <a:buNone/>
            </a:pPr>
            <a:r>
              <a:rPr lang="en-US" sz="3200" dirty="0"/>
              <a:t>b. Client first and boundaries</a:t>
            </a:r>
          </a:p>
          <a:p>
            <a:pPr marL="0" indent="0">
              <a:buNone/>
            </a:pPr>
            <a:r>
              <a:rPr lang="en-US" sz="3200" dirty="0"/>
              <a:t>c. Best practice and self-help</a:t>
            </a:r>
          </a:p>
        </p:txBody>
      </p:sp>
    </p:spTree>
    <p:extLst>
      <p:ext uri="{BB962C8B-B14F-4D97-AF65-F5344CB8AC3E}">
        <p14:creationId xmlns:p14="http://schemas.microsoft.com/office/powerpoint/2010/main" val="3067380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D6FD3-5A76-69F5-4152-A02645877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Mini-Quiz #1</a:t>
            </a:r>
          </a:p>
        </p:txBody>
      </p:sp>
      <p:pic>
        <p:nvPicPr>
          <p:cNvPr id="5" name="Picture 4" descr="Trail in crowded forest">
            <a:extLst>
              <a:ext uri="{FF2B5EF4-FFF2-40B4-BE49-F238E27FC236}">
                <a16:creationId xmlns:a16="http://schemas.microsoft.com/office/drawing/2014/main" id="{6BA160F8-3007-0EC9-BE78-8BD196E703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4" r="20952" b="-1"/>
          <a:stretch/>
        </p:blipFill>
        <p:spPr>
          <a:xfrm>
            <a:off x="20" y="10"/>
            <a:ext cx="5465831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65B68-354C-BCD2-D36A-955F840F2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5517" y="1880715"/>
            <a:ext cx="5726884" cy="3843666"/>
          </a:xfr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/>
              <a:t>What are two core principles of successful counseling practice?</a:t>
            </a:r>
          </a:p>
          <a:p>
            <a:pPr marL="0" indent="0">
              <a:buNone/>
            </a:pPr>
            <a:r>
              <a:rPr lang="en-US" sz="3200" dirty="0"/>
              <a:t>a. Patience and persistence</a:t>
            </a:r>
          </a:p>
          <a:p>
            <a:pPr marL="0" indent="0">
              <a:buNone/>
            </a:pPr>
            <a:r>
              <a:rPr lang="en-US" sz="3200" b="1" u="sng" dirty="0"/>
              <a:t>b. Client first and boundaries</a:t>
            </a:r>
          </a:p>
          <a:p>
            <a:pPr marL="0" indent="0">
              <a:buNone/>
            </a:pPr>
            <a:r>
              <a:rPr lang="en-US" sz="3200" dirty="0"/>
              <a:t>c. Best practice and self-help</a:t>
            </a:r>
          </a:p>
        </p:txBody>
      </p:sp>
    </p:spTree>
    <p:extLst>
      <p:ext uri="{BB962C8B-B14F-4D97-AF65-F5344CB8AC3E}">
        <p14:creationId xmlns:p14="http://schemas.microsoft.com/office/powerpoint/2010/main" val="1897817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lluminated green palm leaves">
            <a:extLst>
              <a:ext uri="{FF2B5EF4-FFF2-40B4-BE49-F238E27FC236}">
                <a16:creationId xmlns:a16="http://schemas.microsoft.com/office/drawing/2014/main" id="{B9BB7D21-61A3-C69F-0AD8-E78E8B334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3" r="21499" b="1"/>
          <a:stretch/>
        </p:blipFill>
        <p:spPr>
          <a:xfrm>
            <a:off x="7457812" y="10"/>
            <a:ext cx="4734187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46BDB-376F-1382-27C3-8580464F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281" y="1825625"/>
            <a:ext cx="7214532" cy="800129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Professional Identity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8B4531-0ACD-A237-F969-6E867D48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80" y="148738"/>
            <a:ext cx="7214531" cy="13255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Supplies for the Journey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ADE49E4D-99B4-1409-E1D6-924A51C64136}"/>
              </a:ext>
            </a:extLst>
          </p:cNvPr>
          <p:cNvSpPr/>
          <p:nvPr/>
        </p:nvSpPr>
        <p:spPr>
          <a:xfrm>
            <a:off x="1343092" y="1906945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C996E075-CC18-230D-802A-FCB0D059C1FE}"/>
              </a:ext>
            </a:extLst>
          </p:cNvPr>
          <p:cNvSpPr/>
          <p:nvPr/>
        </p:nvSpPr>
        <p:spPr>
          <a:xfrm>
            <a:off x="6018635" y="1906945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E8CFA8-8820-762F-10CF-53D7F0D69294}"/>
              </a:ext>
            </a:extLst>
          </p:cNvPr>
          <p:cNvSpPr txBox="1"/>
          <p:nvPr/>
        </p:nvSpPr>
        <p:spPr>
          <a:xfrm>
            <a:off x="243279" y="2977078"/>
            <a:ext cx="7122255" cy="18466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Know your value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Represent yourself and the field well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Respect the code of ethics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978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lluminated green palm leaves">
            <a:extLst>
              <a:ext uri="{FF2B5EF4-FFF2-40B4-BE49-F238E27FC236}">
                <a16:creationId xmlns:a16="http://schemas.microsoft.com/office/drawing/2014/main" id="{B9BB7D21-61A3-C69F-0AD8-E78E8B334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3" r="21499" b="1"/>
          <a:stretch/>
        </p:blipFill>
        <p:spPr>
          <a:xfrm>
            <a:off x="7457812" y="10"/>
            <a:ext cx="4734187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46BDB-376F-1382-27C3-8580464F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281" y="1825625"/>
            <a:ext cx="7214532" cy="800129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Professional Identity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8B4531-0ACD-A237-F969-6E867D48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80" y="148738"/>
            <a:ext cx="7214531" cy="13255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Supplies for the Journey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ADE49E4D-99B4-1409-E1D6-924A51C64136}"/>
              </a:ext>
            </a:extLst>
          </p:cNvPr>
          <p:cNvSpPr/>
          <p:nvPr/>
        </p:nvSpPr>
        <p:spPr>
          <a:xfrm>
            <a:off x="1343092" y="1906945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C996E075-CC18-230D-802A-FCB0D059C1FE}"/>
              </a:ext>
            </a:extLst>
          </p:cNvPr>
          <p:cNvSpPr/>
          <p:nvPr/>
        </p:nvSpPr>
        <p:spPr>
          <a:xfrm>
            <a:off x="6018635" y="1906945"/>
            <a:ext cx="333229" cy="34270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E8CFA8-8820-762F-10CF-53D7F0D69294}"/>
              </a:ext>
            </a:extLst>
          </p:cNvPr>
          <p:cNvSpPr txBox="1"/>
          <p:nvPr/>
        </p:nvSpPr>
        <p:spPr>
          <a:xfrm>
            <a:off x="243280" y="2760691"/>
            <a:ext cx="7071920" cy="35548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It’s a small world (after all)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Every conference, class, group…is an opportunity to connect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3200" dirty="0"/>
              <a:t>Tips: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Create a LinkedIn account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Join a professional organization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1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</TotalTime>
  <Words>716</Words>
  <Application>Microsoft Office PowerPoint</Application>
  <PresentationFormat>Widescreen</PresentationFormat>
  <Paragraphs>173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Aharoni</vt:lpstr>
      <vt:lpstr>Arial</vt:lpstr>
      <vt:lpstr>Calibri</vt:lpstr>
      <vt:lpstr>Calibri Light</vt:lpstr>
      <vt:lpstr>Wingdings</vt:lpstr>
      <vt:lpstr>Office Theme</vt:lpstr>
      <vt:lpstr>A Wilderness Survival Guide to the Field of Addiction</vt:lpstr>
      <vt:lpstr>On This Journey…</vt:lpstr>
      <vt:lpstr>Supplies for the Journey</vt:lpstr>
      <vt:lpstr>Supplies for the Journey</vt:lpstr>
      <vt:lpstr>Supplies for the Journey</vt:lpstr>
      <vt:lpstr>Mini-Quiz #1</vt:lpstr>
      <vt:lpstr>Mini-Quiz #1</vt:lpstr>
      <vt:lpstr>Supplies for the Journey</vt:lpstr>
      <vt:lpstr>Supplies for the Journey</vt:lpstr>
      <vt:lpstr>Supplies for the Journey</vt:lpstr>
      <vt:lpstr>Supplies for the Journey</vt:lpstr>
      <vt:lpstr>Supplies for the Journey</vt:lpstr>
      <vt:lpstr>Supplies for the Journey</vt:lpstr>
      <vt:lpstr>Supplies for the Journey</vt:lpstr>
      <vt:lpstr>Mini-Quiz #2</vt:lpstr>
      <vt:lpstr>Mini-Quiz #2</vt:lpstr>
      <vt:lpstr>Skills for the Journey</vt:lpstr>
      <vt:lpstr>Skills for the Journey</vt:lpstr>
      <vt:lpstr>Skills for the Journey</vt:lpstr>
      <vt:lpstr>Skills for the Journey</vt:lpstr>
      <vt:lpstr>Skills for the Journey</vt:lpstr>
      <vt:lpstr>Mini-Quiz #3</vt:lpstr>
      <vt:lpstr>Mini-Quiz #3</vt:lpstr>
      <vt:lpstr>Secrets on the Journey</vt:lpstr>
      <vt:lpstr>Secrets on the Journey</vt:lpstr>
      <vt:lpstr>Mini-Quiz #3</vt:lpstr>
    </vt:vector>
  </TitlesOfParts>
  <Company>College of DuPage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Wilderness Survival Guide to the Field of Addictions</dc:title>
  <dc:creator>Jason Florin</dc:creator>
  <cp:lastModifiedBy>Jason Florin</cp:lastModifiedBy>
  <cp:revision>81</cp:revision>
  <dcterms:created xsi:type="dcterms:W3CDTF">2022-12-06T21:15:07Z</dcterms:created>
  <dcterms:modified xsi:type="dcterms:W3CDTF">2023-03-13T12:56:38Z</dcterms:modified>
</cp:coreProperties>
</file>